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88" r:id="rId2"/>
    <p:sldId id="289" r:id="rId3"/>
    <p:sldId id="290" r:id="rId4"/>
    <p:sldId id="291" r:id="rId5"/>
    <p:sldId id="292" r:id="rId6"/>
    <p:sldId id="293" r:id="rId7"/>
    <p:sldId id="294" r:id="rId8"/>
    <p:sldId id="314" r:id="rId9"/>
    <p:sldId id="304" r:id="rId10"/>
    <p:sldId id="316" r:id="rId11"/>
    <p:sldId id="279"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306" r:id="rId25"/>
    <p:sldId id="315" r:id="rId26"/>
    <p:sldId id="307" r:id="rId27"/>
    <p:sldId id="308" r:id="rId28"/>
    <p:sldId id="309" r:id="rId29"/>
    <p:sldId id="310" r:id="rId30"/>
    <p:sldId id="311" r:id="rId31"/>
    <p:sldId id="312" r:id="rId32"/>
    <p:sldId id="317" r:id="rId33"/>
    <p:sldId id="313" r:id="rId34"/>
  </p:sldIdLst>
  <p:sldSz cx="9144000" cy="6858000" type="screen4x3"/>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7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53" cy="353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03223" y="0"/>
            <a:ext cx="4057753" cy="353974"/>
          </a:xfrm>
          <a:prstGeom prst="rect">
            <a:avLst/>
          </a:prstGeom>
        </p:spPr>
        <p:txBody>
          <a:bodyPr vert="horz" lIns="91440" tIns="45720" rIns="91440" bIns="45720" rtlCol="0"/>
          <a:lstStyle>
            <a:lvl1pPr algn="r">
              <a:defRPr sz="1200"/>
            </a:lvl1pPr>
          </a:lstStyle>
          <a:p>
            <a:fld id="{4C679E0C-D3EA-4441-8E74-62E5E2047057}" type="datetimeFigureOut">
              <a:rPr lang="en-US" smtClean="0"/>
              <a:t>5/19/2013</a:t>
            </a:fld>
            <a:endParaRPr lang="en-US"/>
          </a:p>
        </p:txBody>
      </p:sp>
      <p:sp>
        <p:nvSpPr>
          <p:cNvPr id="4" name="Footer Placeholder 3"/>
          <p:cNvSpPr>
            <a:spLocks noGrp="1"/>
          </p:cNvSpPr>
          <p:nvPr>
            <p:ph type="ftr" sz="quarter" idx="2"/>
          </p:nvPr>
        </p:nvSpPr>
        <p:spPr>
          <a:xfrm>
            <a:off x="0" y="6721902"/>
            <a:ext cx="4057753" cy="35397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03223" y="6721902"/>
            <a:ext cx="4057753" cy="353974"/>
          </a:xfrm>
          <a:prstGeom prst="rect">
            <a:avLst/>
          </a:prstGeom>
        </p:spPr>
        <p:txBody>
          <a:bodyPr vert="horz" lIns="91440" tIns="45720" rIns="91440" bIns="45720" rtlCol="0" anchor="b"/>
          <a:lstStyle>
            <a:lvl1pPr algn="r">
              <a:defRPr sz="1200"/>
            </a:lvl1pPr>
          </a:lstStyle>
          <a:p>
            <a:fld id="{6F649776-4DE5-428E-B74D-EC963741AF17}" type="slidenum">
              <a:rPr lang="en-US" smtClean="0"/>
              <a:t>‹#›</a:t>
            </a:fld>
            <a:endParaRPr lang="en-US"/>
          </a:p>
        </p:txBody>
      </p:sp>
    </p:spTree>
    <p:extLst>
      <p:ext uri="{BB962C8B-B14F-4D97-AF65-F5344CB8AC3E}">
        <p14:creationId xmlns:p14="http://schemas.microsoft.com/office/powerpoint/2010/main" val="2629270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3" cy="3538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5303577" y="0"/>
            <a:ext cx="4057333" cy="353854"/>
          </a:xfrm>
          <a:prstGeom prst="rect">
            <a:avLst/>
          </a:prstGeom>
        </p:spPr>
        <p:txBody>
          <a:bodyPr vert="horz" lIns="93936" tIns="46968" rIns="93936" bIns="46968" rtlCol="0"/>
          <a:lstStyle>
            <a:lvl1pPr algn="r">
              <a:defRPr sz="1200"/>
            </a:lvl1pPr>
          </a:lstStyle>
          <a:p>
            <a:fld id="{384E74F8-FCEB-4F8D-9B07-72C98D2E2A96}" type="datetimeFigureOut">
              <a:rPr lang="en-US" smtClean="0"/>
              <a:t>5/19/2013</a:t>
            </a:fld>
            <a:endParaRPr lang="en-US" dirty="0"/>
          </a:p>
        </p:txBody>
      </p:sp>
      <p:sp>
        <p:nvSpPr>
          <p:cNvPr id="4" name="Slide Image Placeholder 3"/>
          <p:cNvSpPr>
            <a:spLocks noGrp="1" noRot="1" noChangeAspect="1"/>
          </p:cNvSpPr>
          <p:nvPr>
            <p:ph type="sldImg" idx="2"/>
          </p:nvPr>
        </p:nvSpPr>
        <p:spPr>
          <a:xfrm>
            <a:off x="2911475" y="530225"/>
            <a:ext cx="3540125" cy="265430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21993"/>
            <a:ext cx="4057333" cy="3538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03577" y="6721993"/>
            <a:ext cx="4057333" cy="353854"/>
          </a:xfrm>
          <a:prstGeom prst="rect">
            <a:avLst/>
          </a:prstGeom>
        </p:spPr>
        <p:txBody>
          <a:bodyPr vert="horz" lIns="93936" tIns="46968" rIns="93936" bIns="46968" rtlCol="0" anchor="b"/>
          <a:lstStyle>
            <a:lvl1pPr algn="r">
              <a:defRPr sz="1200"/>
            </a:lvl1pPr>
          </a:lstStyle>
          <a:p>
            <a:fld id="{070E94A5-08A1-4B21-8C4D-21119F1AE291}" type="slidenum">
              <a:rPr lang="en-US" smtClean="0"/>
              <a:t>‹#›</a:t>
            </a:fld>
            <a:endParaRPr lang="en-US" dirty="0"/>
          </a:p>
        </p:txBody>
      </p:sp>
    </p:spTree>
    <p:extLst>
      <p:ext uri="{BB962C8B-B14F-4D97-AF65-F5344CB8AC3E}">
        <p14:creationId xmlns:p14="http://schemas.microsoft.com/office/powerpoint/2010/main" val="2813947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9FDA5B-C991-4027-96C9-30E91795FEB3}" type="datetime1">
              <a:rPr lang="en-US" smtClean="0"/>
              <a:t>5/19/2013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9F96E-348E-48F3-B263-A3EB6423341E}" type="datetime1">
              <a:rPr lang="en-US" smtClean="0"/>
              <a:t>5/19/2013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A1CC0-2B66-463D-8697-D3B490E5C8D5}" type="datetime1">
              <a:rPr lang="en-US" smtClean="0"/>
              <a:t>5/19/2013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F5CC7-B2CC-41AA-BB19-72A488EED2E2}" type="datetime1">
              <a:rPr lang="en-US" smtClean="0"/>
              <a:t>5/19/2013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8685A-B3D3-4F70-8792-5946BECE4122}" type="datetime1">
              <a:rPr lang="en-US" smtClean="0"/>
              <a:t>5/19/2013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40225F-DB84-49A7-86F7-A77EE76F7A7C}" type="datetime1">
              <a:rPr lang="en-US" smtClean="0"/>
              <a:t>5/19/2013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7AC100-5252-462E-A85F-7256B2B1A1ED}" type="datetime1">
              <a:rPr lang="en-US" smtClean="0"/>
              <a:t>5/19/2013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BCD97-5DE1-49DA-B70C-8C580C573FF7}" type="datetime1">
              <a:rPr lang="en-US" smtClean="0"/>
              <a:t>5/19/2013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E4EA0-BCB3-4F6E-A8D8-B6A4AA5A8FE9}" type="datetime1">
              <a:rPr lang="en-US" smtClean="0"/>
              <a:t>5/19/2013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1FCAC-0A85-45B1-8558-CE5E9F1FC24A}" type="datetime1">
              <a:rPr lang="en-US" smtClean="0"/>
              <a:t>5/19/2013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454060-BD46-4FC3-8B20-C2EFAAC5733E}" type="datetime1">
              <a:rPr lang="en-US" smtClean="0"/>
              <a:t>5/19/2013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A8843-910F-4B91-94AB-24A6798E085E}" type="datetime1">
              <a:rPr lang="en-US" smtClean="0"/>
              <a:t>5/19/2013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ctwr.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024" y="2431407"/>
            <a:ext cx="8534400" cy="1530993"/>
          </a:xfrm>
        </p:spPr>
        <p:txBody>
          <a:bodyPr>
            <a:noAutofit/>
          </a:bodyPr>
          <a:lstStyle/>
          <a:p>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Concerned Citizens for Texas Water Resources </a:t>
            </a:r>
            <a:endPar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Subtitle 2"/>
          <p:cNvSpPr>
            <a:spLocks noGrp="1"/>
          </p:cNvSpPr>
          <p:nvPr>
            <p:ph type="subTitle" idx="1"/>
          </p:nvPr>
        </p:nvSpPr>
        <p:spPr>
          <a:xfrm>
            <a:off x="457200" y="457200"/>
            <a:ext cx="8305800" cy="1828800"/>
          </a:xfrm>
          <a:solidFill>
            <a:srgbClr val="002060"/>
          </a:solidFill>
        </p:spPr>
        <p:txBody>
          <a:bodyPr>
            <a:no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Austin and Waller Counties are faced with the particular problem of  drilling and over pumping of the Evangeline Aquifer as per Electro Purification’s  Application to transport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roundwater   to urban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evelopment areas that have  crippled their own aquifers.</a:t>
            </a:r>
            <a:endParaRPr lang="en-U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6" name="TextBox 5"/>
          <p:cNvSpPr txBox="1"/>
          <p:nvPr/>
        </p:nvSpPr>
        <p:spPr>
          <a:xfrm>
            <a:off x="3710848" y="3521195"/>
            <a:ext cx="2080352" cy="830997"/>
          </a:xfrm>
          <a:prstGeom prst="rect">
            <a:avLst/>
          </a:prstGeom>
          <a:noFill/>
        </p:spPr>
        <p:txBody>
          <a:bodyPr wrap="square" rtlCol="0">
            <a:spAutoFit/>
          </a:bodyPr>
          <a:lstStyle/>
          <a:p>
            <a:r>
              <a:rPr lang="en-US" sz="2400" dirty="0" smtClean="0">
                <a:hlinkClick r:id="rId2"/>
              </a:rPr>
              <a:t>www.cctwr.org</a:t>
            </a:r>
            <a:endParaRPr lang="en-US" sz="2400" dirty="0" smtClean="0"/>
          </a:p>
          <a:p>
            <a:r>
              <a:rPr lang="en-US" sz="2400" dirty="0" smtClean="0"/>
              <a:t>                    </a:t>
            </a:r>
            <a:endParaRPr lang="en-US" sz="2400" dirty="0"/>
          </a:p>
        </p:txBody>
      </p:sp>
      <p:sp>
        <p:nvSpPr>
          <p:cNvPr id="7" name="TextBox 6"/>
          <p:cNvSpPr txBox="1"/>
          <p:nvPr/>
        </p:nvSpPr>
        <p:spPr>
          <a:xfrm>
            <a:off x="533400" y="4038600"/>
            <a:ext cx="8001000" cy="1754326"/>
          </a:xfrm>
          <a:prstGeom prst="rect">
            <a:avLst/>
          </a:prstGeom>
          <a:noFill/>
        </p:spPr>
        <p:txBody>
          <a:bodyPr wrap="square" rtlCol="0">
            <a:spAutoFit/>
          </a:bodyPr>
          <a:lstStyle/>
          <a:p>
            <a:r>
              <a:rPr lang="en-US" dirty="0" smtClean="0"/>
              <a:t>Presenting here to Bluebonnet Groundwater Conservation District Directors and General Manager on May 20</a:t>
            </a:r>
            <a:r>
              <a:rPr lang="en-US" baseline="30000" dirty="0" smtClean="0"/>
              <a:t>th</a:t>
            </a:r>
            <a:r>
              <a:rPr lang="en-US" dirty="0" smtClean="0"/>
              <a:t> 2013 at Bellville Fairgrounds for a Preliminary Hearing.  We respectfully submit  the herein contained facts, public comments and questions.  Concerned Citizens for Texas Water Resources LPC  respectfully asks to be considered as an affected party in all future presentments while not limiting any member from taking action as an individual party at any particular time.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188272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52191" y="-218790"/>
            <a:ext cx="7519170" cy="887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782326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lstStyle/>
          <a:p>
            <a:r>
              <a:rPr lang="en-US" dirty="0"/>
              <a:t> </a:t>
            </a:r>
            <a:r>
              <a:rPr lang="en-US" dirty="0" smtClean="0"/>
              <a:t>Leonard V. Moore </a:t>
            </a:r>
            <a:r>
              <a:rPr lang="en-US" dirty="0"/>
              <a:t>Finishes</a:t>
            </a:r>
            <a:br>
              <a:rPr lang="en-US" dirty="0"/>
            </a:br>
            <a:r>
              <a:rPr lang="en-US" dirty="0"/>
              <a:t> </a:t>
            </a:r>
            <a:r>
              <a:rPr lang="en-US" dirty="0" smtClean="0"/>
              <a:t>Hubert Yoist </a:t>
            </a:r>
            <a:r>
              <a:rPr lang="en-US" dirty="0"/>
              <a:t>Starts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2078973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r>
              <a:rPr lang="en-US" dirty="0" smtClean="0"/>
              <a:t>Our Concerns are for the </a:t>
            </a:r>
            <a:r>
              <a:rPr lang="en-US" dirty="0" smtClean="0"/>
              <a:t>Citizens</a:t>
            </a:r>
            <a:r>
              <a:rPr lang="en-US" dirty="0" smtClean="0"/>
              <a:t/>
            </a:r>
            <a:br>
              <a:rPr lang="en-US" dirty="0" smtClean="0"/>
            </a:br>
            <a:r>
              <a:rPr lang="en-US" dirty="0" smtClean="0"/>
              <a:t>Hubert Yoist - Engineer</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endParaRPr lang="en-US" dirty="0"/>
          </a:p>
          <a:p>
            <a:pPr marL="0" indent="0">
              <a:buNone/>
            </a:pPr>
            <a:r>
              <a:rPr lang="en-US" dirty="0"/>
              <a:t> </a:t>
            </a:r>
            <a:r>
              <a:rPr lang="en-US" dirty="0" smtClean="0"/>
              <a:t>1</a:t>
            </a:r>
            <a:r>
              <a:rPr lang="en-US" dirty="0"/>
              <a:t>.	Electro Purification LLC filed an application for authorization for the </a:t>
            </a:r>
            <a:r>
              <a:rPr lang="en-US" dirty="0" smtClean="0"/>
              <a:t>completion </a:t>
            </a:r>
            <a:r>
              <a:rPr lang="en-US" dirty="0"/>
              <a:t>of ten </a:t>
            </a:r>
            <a:r>
              <a:rPr lang="en-US" dirty="0" smtClean="0"/>
              <a:t>	(</a:t>
            </a:r>
            <a:r>
              <a:rPr lang="en-US" dirty="0"/>
              <a:t>10) </a:t>
            </a:r>
            <a:r>
              <a:rPr lang="en-US" dirty="0" smtClean="0"/>
              <a:t>new </a:t>
            </a:r>
            <a:r>
              <a:rPr lang="en-US" dirty="0"/>
              <a:t>wells for </a:t>
            </a:r>
            <a:r>
              <a:rPr lang="en-US" dirty="0" smtClean="0"/>
              <a:t>production of groundwater with the </a:t>
            </a:r>
            <a:r>
              <a:rPr lang="en-US" dirty="0"/>
              <a:t>Bluebonnet Groundwater </a:t>
            </a:r>
            <a:r>
              <a:rPr lang="en-US" dirty="0" smtClean="0"/>
              <a:t>	Conversation </a:t>
            </a:r>
            <a:r>
              <a:rPr lang="en-US" dirty="0" smtClean="0"/>
              <a:t>District </a:t>
            </a:r>
            <a:r>
              <a:rPr lang="en-US" dirty="0"/>
              <a:t>(BGCD). The wells will be a maximum of twenty-million </a:t>
            </a:r>
            <a:r>
              <a:rPr lang="en-US" dirty="0" smtClean="0"/>
              <a:t>gallons </a:t>
            </a:r>
            <a:r>
              <a:rPr lang="en-US" dirty="0"/>
              <a:t>per day or 	approximately 22,500 acre-feet per annum.  The produced water is </a:t>
            </a:r>
            <a:r>
              <a:rPr lang="en-US" dirty="0" smtClean="0"/>
              <a:t>to </a:t>
            </a:r>
            <a:r>
              <a:rPr lang="en-US" dirty="0"/>
              <a:t>be used within the 	District and transported out-of-district transport to Fort Bend </a:t>
            </a:r>
            <a:r>
              <a:rPr lang="en-US" dirty="0" smtClean="0"/>
              <a:t>County</a:t>
            </a:r>
            <a:r>
              <a:rPr lang="en-US" dirty="0"/>
              <a:t>, Texas.  The 	metropolitan areas of Richmond-Rosenberg are to be the principle </a:t>
            </a:r>
            <a:r>
              <a:rPr lang="en-US" dirty="0" smtClean="0"/>
              <a:t>users </a:t>
            </a:r>
            <a:r>
              <a:rPr lang="en-US" dirty="0"/>
              <a:t>of the water</a:t>
            </a:r>
            <a:r>
              <a:rPr lang="en-US" dirty="0" smtClean="0"/>
              <a:t>.</a:t>
            </a:r>
            <a:r>
              <a:rPr lang="en-US" dirty="0"/>
              <a:t> </a:t>
            </a:r>
          </a:p>
          <a:p>
            <a:pPr marL="0" indent="0">
              <a:buNone/>
            </a:pPr>
            <a:r>
              <a:rPr lang="en-US" dirty="0"/>
              <a:t>2.	Total groundwater </a:t>
            </a:r>
            <a:r>
              <a:rPr lang="en-US" dirty="0"/>
              <a:t>pumpage</a:t>
            </a:r>
            <a:r>
              <a:rPr lang="en-US" dirty="0"/>
              <a:t> Sub-Area R/R (Richmond/Rosenberg) was </a:t>
            </a:r>
            <a:r>
              <a:rPr lang="en-US" dirty="0" smtClean="0"/>
              <a:t>	10.5mgd </a:t>
            </a:r>
            <a:r>
              <a:rPr lang="en-US" dirty="0"/>
              <a:t>for 	2011; a 41% increase from 2010</a:t>
            </a:r>
            <a:r>
              <a:rPr lang="en-US" dirty="0" smtClean="0"/>
              <a:t>.</a:t>
            </a:r>
            <a:r>
              <a:rPr lang="en-US" dirty="0"/>
              <a:t> </a:t>
            </a:r>
          </a:p>
          <a:p>
            <a:pPr marL="0" indent="0">
              <a:buNone/>
            </a:pPr>
            <a:r>
              <a:rPr lang="en-US" dirty="0"/>
              <a:t>3.	Fort Bend County has experienced a 65% increase in population as of the </a:t>
            </a:r>
            <a:r>
              <a:rPr lang="en-US" dirty="0" smtClean="0"/>
              <a:t>2010 census</a:t>
            </a:r>
            <a:r>
              <a:rPr lang="en-US" dirty="0"/>
              <a:t>.  </a:t>
            </a:r>
          </a:p>
          <a:p>
            <a:r>
              <a:rPr lang="en-US" dirty="0"/>
              <a:t> </a:t>
            </a:r>
          </a:p>
          <a:p>
            <a:pPr marL="0" indent="0">
              <a:buNone/>
            </a:pPr>
            <a:r>
              <a:rPr lang="en-US" dirty="0"/>
              <a:t>4.	The four counties of the Bluebonnet Groundwater Conversation District </a:t>
            </a:r>
            <a:r>
              <a:rPr lang="en-US" dirty="0" smtClean="0"/>
              <a:t>(</a:t>
            </a:r>
            <a:r>
              <a:rPr lang="en-US" dirty="0"/>
              <a:t>BGCD) </a:t>
            </a:r>
            <a:r>
              <a:rPr lang="en-US" dirty="0" smtClean="0"/>
              <a:t>averaged 	18.75 </a:t>
            </a:r>
            <a:r>
              <a:rPr lang="en-US" dirty="0"/>
              <a:t>% in population increase as of the 2010 census.</a:t>
            </a:r>
          </a:p>
          <a:p>
            <a:pPr marL="0" indent="0">
              <a:buNone/>
            </a:pPr>
            <a:r>
              <a:rPr lang="en-US" dirty="0"/>
              <a:t> </a:t>
            </a:r>
          </a:p>
          <a:p>
            <a:pPr marL="0" indent="0">
              <a:buNone/>
            </a:pPr>
            <a:r>
              <a:rPr lang="en-US" dirty="0" smtClean="0"/>
              <a:t>5.  	Electro </a:t>
            </a:r>
            <a:r>
              <a:rPr lang="en-US" dirty="0"/>
              <a:t>Purification, Feb. 25, 2013: Wells will not significantly affect water levels in local 	 </a:t>
            </a:r>
            <a:r>
              <a:rPr lang="en-US" dirty="0" smtClean="0"/>
              <a:t> wells</a:t>
            </a:r>
            <a:r>
              <a:rPr lang="en-US" dirty="0"/>
              <a:t>. </a:t>
            </a:r>
            <a:r>
              <a:rPr lang="en-US" dirty="0" smtClean="0"/>
              <a:t>This </a:t>
            </a:r>
            <a:r>
              <a:rPr lang="en-US" dirty="0"/>
              <a:t>Model – Used for well spacing and short-term drawdown </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3912683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l="34688" t="42500" r="2812" b="8749"/>
          <a:stretch>
            <a:fillRect/>
          </a:stretch>
        </p:blipFill>
        <p:spPr bwMode="auto">
          <a:xfrm>
            <a:off x="330958" y="862013"/>
            <a:ext cx="8482084"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6705600" y="519113"/>
            <a:ext cx="16002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Brookshire, </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Frydek</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Simonton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3352800" y="609600"/>
            <a:ext cx="27432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Nearest well deeper than 700 ft.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Calibri" pitchFamily="34" charset="0"/>
              </a:rPr>
              <a:t>(6517417, TD = 740 feet)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
            </a:r>
            <a:br>
              <a:rPr kumimoji="0" lang="en-US" sz="6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364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Above from LP presentation of Feb.25 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1725791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0017"/>
            <a:ext cx="7772400" cy="646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4146573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001001" cy="349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2641065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7391400" cy="555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1289097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49685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3022493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81000"/>
            <a:ext cx="8418522" cy="629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1645813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62" y="0"/>
            <a:ext cx="9353283"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4166596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0"/>
            <a:ext cx="8382000" cy="4572000"/>
          </a:xfrm>
        </p:spPr>
        <p:txBody>
          <a:bodyPr>
            <a:normAutofit/>
          </a:bodyPr>
          <a:lstStyle/>
          <a:p>
            <a:pPr algn="l"/>
            <a:r>
              <a:rPr lang="en-US" sz="3600" dirty="0" smtClean="0"/>
              <a:t>Importance of  the </a:t>
            </a:r>
            <a:r>
              <a:rPr lang="en-US" sz="3600" u="sng" dirty="0" smtClean="0"/>
              <a:t>1968</a:t>
            </a:r>
            <a:r>
              <a:rPr lang="en-US" sz="3600" dirty="0" smtClean="0"/>
              <a:t> Texas Water Development study for Austin and Waller Counties. </a:t>
            </a:r>
            <a:br>
              <a:rPr lang="en-US" sz="3600" dirty="0" smtClean="0"/>
            </a:br>
            <a:r>
              <a:rPr lang="en-US" sz="3600" dirty="0"/>
              <a:t/>
            </a:r>
            <a:br>
              <a:rPr lang="en-US" sz="3600" dirty="0"/>
            </a:br>
            <a:r>
              <a:rPr lang="en-US" sz="3600" dirty="0" smtClean="0"/>
              <a:t> Is over use of our ground water resources about to be repeated again by Electro Purification?   </a:t>
            </a:r>
            <a:endParaRPr lang="en-US" sz="3600" dirty="0"/>
          </a:p>
        </p:txBody>
      </p:sp>
      <p:sp>
        <p:nvSpPr>
          <p:cNvPr id="4" name="TextBox 3"/>
          <p:cNvSpPr txBox="1"/>
          <p:nvPr/>
        </p:nvSpPr>
        <p:spPr>
          <a:xfrm>
            <a:off x="2684443" y="910994"/>
            <a:ext cx="4213034" cy="1077218"/>
          </a:xfrm>
          <a:prstGeom prst="rect">
            <a:avLst/>
          </a:prstGeom>
          <a:noFill/>
        </p:spPr>
        <p:txBody>
          <a:bodyPr wrap="square" rtlCol="0">
            <a:spAutoFit/>
          </a:bodyPr>
          <a:lstStyle/>
          <a:p>
            <a:pPr algn="ctr"/>
            <a:r>
              <a:rPr lang="en-US" sz="3200" dirty="0" smtClean="0"/>
              <a:t>Leonard V. Moore  P. G.</a:t>
            </a:r>
          </a:p>
          <a:p>
            <a:pPr algn="ctr"/>
            <a:r>
              <a:rPr lang="en-US" sz="3200" dirty="0" smtClean="0"/>
              <a:t>1</a:t>
            </a:r>
            <a:r>
              <a:rPr lang="en-US" sz="3200" baseline="30000" dirty="0" smtClean="0"/>
              <a:t>st</a:t>
            </a:r>
            <a:r>
              <a:rPr lang="en-US" sz="3200" dirty="0" smtClean="0"/>
              <a:t> </a:t>
            </a:r>
            <a:r>
              <a:rPr lang="en-US" sz="3200" dirty="0" smtClean="0"/>
              <a:t>Presenter </a:t>
            </a:r>
            <a:endParaRPr lang="en-US" sz="3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243578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5562600" cy="63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333744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93" y="609601"/>
            <a:ext cx="892482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827665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925" y="169863"/>
            <a:ext cx="6278563" cy="651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589896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1"/>
            <a:ext cx="6116637"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2215699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44962"/>
          </a:xfrm>
        </p:spPr>
        <p:txBody>
          <a:bodyPr/>
          <a:lstStyle/>
          <a:p>
            <a:r>
              <a:rPr lang="en-US" dirty="0" smtClean="0"/>
              <a:t> Hubert Yoist Finishes</a:t>
            </a:r>
            <a:br>
              <a:rPr lang="en-US" dirty="0" smtClean="0"/>
            </a:br>
            <a:r>
              <a:rPr lang="en-US" dirty="0" smtClean="0"/>
              <a:t> Tom Sherman Starts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125159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normAutofit fontScale="90000"/>
          </a:bodyPr>
          <a:lstStyle/>
          <a:p>
            <a:r>
              <a:rPr lang="en-US" dirty="0" smtClean="0"/>
              <a:t/>
            </a:r>
            <a:br>
              <a:rPr lang="en-US" dirty="0" smtClean="0"/>
            </a:br>
            <a:r>
              <a:rPr lang="en-US" dirty="0" smtClean="0"/>
              <a:t>Tom Sherman </a:t>
            </a:r>
            <a:br>
              <a:rPr lang="en-US" dirty="0" smtClean="0"/>
            </a:br>
            <a:r>
              <a:rPr lang="en-US" dirty="0" smtClean="0"/>
              <a:t>3</a:t>
            </a:r>
            <a:r>
              <a:rPr lang="en-US" baseline="30000" dirty="0" smtClean="0"/>
              <a:t>rd</a:t>
            </a:r>
            <a:r>
              <a:rPr lang="en-US" dirty="0" smtClean="0"/>
              <a:t> Presenter</a:t>
            </a:r>
            <a:br>
              <a:rPr lang="en-US" dirty="0" smtClean="0"/>
            </a:br>
            <a:r>
              <a:rPr lang="en-US" dirty="0" smtClean="0"/>
              <a:t>Geophysicist and Spokesperson</a:t>
            </a:r>
            <a:br>
              <a:rPr lang="en-US" dirty="0" smtClean="0"/>
            </a:br>
            <a:r>
              <a:rPr lang="en-US" dirty="0" smtClean="0"/>
              <a:t>for</a:t>
            </a:r>
            <a:br>
              <a:rPr lang="en-US" dirty="0" smtClean="0"/>
            </a:br>
            <a:r>
              <a:rPr lang="en-US" dirty="0" smtClean="0"/>
              <a:t>Concerned Citizens for Texas Water Resources</a:t>
            </a:r>
            <a:br>
              <a:rPr lang="en-US" dirty="0" smtClean="0"/>
            </a:br>
            <a:r>
              <a:rPr lang="en-US" dirty="0" smtClean="0"/>
              <a:t>  </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1917335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C00000"/>
                </a:solidFill>
              </a:rPr>
              <a:t>1.  WHY IS EP APPLICAION WRONG</a:t>
            </a:r>
            <a:endParaRPr lang="en-US" u="sng"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 Study R68 Published in 1967 by USGS</a:t>
            </a:r>
          </a:p>
          <a:p>
            <a:pPr marL="0" indent="0">
              <a:buNone/>
            </a:pPr>
            <a:r>
              <a:rPr lang="en-US" dirty="0" smtClean="0"/>
              <a:t>	Missing in Austin County </a:t>
            </a:r>
          </a:p>
          <a:p>
            <a:pPr marL="0" indent="0">
              <a:buNone/>
            </a:pPr>
            <a:r>
              <a:rPr lang="en-US" dirty="0"/>
              <a:t>	</a:t>
            </a:r>
            <a:r>
              <a:rPr lang="en-US" dirty="0" smtClean="0"/>
              <a:t>Missing in Waller County</a:t>
            </a:r>
          </a:p>
          <a:p>
            <a:pPr marL="0" indent="0">
              <a:buNone/>
            </a:pPr>
            <a:r>
              <a:rPr lang="en-US" dirty="0"/>
              <a:t>	</a:t>
            </a:r>
            <a:r>
              <a:rPr lang="en-US" dirty="0" smtClean="0"/>
              <a:t>Missing at Brazos River Authority</a:t>
            </a:r>
          </a:p>
          <a:p>
            <a:pPr marL="0" indent="0">
              <a:buNone/>
            </a:pPr>
            <a:r>
              <a:rPr lang="en-US" dirty="0"/>
              <a:t>	</a:t>
            </a:r>
            <a:r>
              <a:rPr lang="en-US" dirty="0" smtClean="0"/>
              <a:t>Missing at UT BEG</a:t>
            </a:r>
          </a:p>
          <a:p>
            <a:pPr marL="0" indent="0">
              <a:buNone/>
            </a:pPr>
            <a:r>
              <a:rPr lang="en-US" dirty="0"/>
              <a:t>	</a:t>
            </a:r>
            <a:r>
              <a:rPr lang="en-US" dirty="0" smtClean="0"/>
              <a:t>Found at TWDB (Certified &amp; internet D/L</a:t>
            </a:r>
          </a:p>
          <a:p>
            <a:pPr marL="0" indent="0">
              <a:buNone/>
            </a:pPr>
            <a:r>
              <a:rPr lang="en-US" dirty="0" smtClean="0"/>
              <a:t>Ongoing study because differences found</a:t>
            </a:r>
          </a:p>
          <a:p>
            <a:pPr marL="0" indent="0">
              <a:buNone/>
            </a:pPr>
            <a:r>
              <a:rPr lang="en-US" dirty="0" smtClean="0"/>
              <a:t>Present Studies of R68 give every indication we…..</a:t>
            </a:r>
          </a:p>
          <a:p>
            <a:pPr marL="0" indent="0">
              <a:buNone/>
            </a:pPr>
            <a:r>
              <a:rPr lang="en-US" dirty="0" smtClean="0"/>
              <a:t>We are most likely to be worse off today than in 67/68.</a:t>
            </a:r>
          </a:p>
          <a:p>
            <a:pPr marL="0" indent="0">
              <a:buNone/>
            </a:pPr>
            <a:r>
              <a:rPr lang="en-US" dirty="0"/>
              <a:t>	</a:t>
            </a: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1274267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C00000"/>
                </a:solidFill>
              </a:rPr>
              <a:t>2,  WHY </a:t>
            </a:r>
            <a:r>
              <a:rPr lang="en-US" u="sng" dirty="0">
                <a:solidFill>
                  <a:srgbClr val="C00000"/>
                </a:solidFill>
              </a:rPr>
              <a:t>IS EP </a:t>
            </a:r>
            <a:r>
              <a:rPr lang="en-US" u="sng" dirty="0" smtClean="0">
                <a:solidFill>
                  <a:srgbClr val="C00000"/>
                </a:solidFill>
              </a:rPr>
              <a:t>APPLICAION </a:t>
            </a:r>
            <a:r>
              <a:rPr lang="en-US" u="sng" dirty="0">
                <a:solidFill>
                  <a:srgbClr val="C00000"/>
                </a:solidFill>
              </a:rPr>
              <a:t>WRONG</a:t>
            </a:r>
            <a:endParaRPr lang="en-US" dirty="0"/>
          </a:p>
        </p:txBody>
      </p:sp>
      <p:sp>
        <p:nvSpPr>
          <p:cNvPr id="3" name="Content Placeholder 2"/>
          <p:cNvSpPr>
            <a:spLocks noGrp="1"/>
          </p:cNvSpPr>
          <p:nvPr>
            <p:ph idx="1"/>
          </p:nvPr>
        </p:nvSpPr>
        <p:spPr>
          <a:xfrm>
            <a:off x="304800" y="1524000"/>
            <a:ext cx="8229600" cy="5105400"/>
          </a:xfrm>
        </p:spPr>
        <p:txBody>
          <a:bodyPr>
            <a:normAutofit/>
          </a:bodyPr>
          <a:lstStyle/>
          <a:p>
            <a:pPr marL="0" indent="0">
              <a:buNone/>
            </a:pPr>
            <a:r>
              <a:rPr lang="en-US" dirty="0" smtClean="0"/>
              <a:t>Drilling of water wells in hazardous location</a:t>
            </a:r>
          </a:p>
          <a:p>
            <a:pPr marL="0" indent="0">
              <a:buNone/>
            </a:pPr>
            <a:r>
              <a:rPr lang="en-US" dirty="0"/>
              <a:t>	</a:t>
            </a:r>
            <a:r>
              <a:rPr lang="en-US" dirty="0" smtClean="0"/>
              <a:t>Known Salt Dome San Felipe/Brookshire)</a:t>
            </a:r>
          </a:p>
          <a:p>
            <a:pPr marL="0" indent="0">
              <a:buNone/>
            </a:pPr>
            <a:r>
              <a:rPr lang="en-US" dirty="0"/>
              <a:t>	</a:t>
            </a:r>
            <a:r>
              <a:rPr lang="en-US" dirty="0" smtClean="0"/>
              <a:t>Hydrogen Sulfide in other water wells.</a:t>
            </a:r>
          </a:p>
          <a:p>
            <a:pPr marL="0" indent="0">
              <a:buNone/>
            </a:pPr>
            <a:r>
              <a:rPr lang="en-US" dirty="0"/>
              <a:t>	</a:t>
            </a:r>
            <a:r>
              <a:rPr lang="en-US" dirty="0" smtClean="0"/>
              <a:t>Oil and/or Gas Operations in area</a:t>
            </a:r>
          </a:p>
          <a:p>
            <a:pPr marL="0" indent="0">
              <a:buNone/>
            </a:pPr>
            <a:r>
              <a:rPr lang="en-US" dirty="0"/>
              <a:t>	</a:t>
            </a:r>
            <a:r>
              <a:rPr lang="en-US" dirty="0" smtClean="0"/>
              <a:t>Subsurface character of dome not mapped</a:t>
            </a:r>
          </a:p>
          <a:p>
            <a:pPr marL="0" indent="0">
              <a:buNone/>
            </a:pPr>
            <a:r>
              <a:rPr lang="en-US" dirty="0"/>
              <a:t>	</a:t>
            </a:r>
            <a:r>
              <a:rPr lang="en-US" dirty="0" smtClean="0"/>
              <a:t>Base of salt and top of salt not mapped</a:t>
            </a:r>
          </a:p>
          <a:p>
            <a:pPr marL="0" indent="0">
              <a:buNone/>
            </a:pPr>
            <a:r>
              <a:rPr lang="en-US" dirty="0"/>
              <a:t>	</a:t>
            </a:r>
            <a:r>
              <a:rPr lang="en-US" dirty="0" smtClean="0"/>
              <a:t>2D and 3D geophysical data exist in area</a:t>
            </a:r>
          </a:p>
          <a:p>
            <a:pPr marL="0" indent="0">
              <a:buNone/>
            </a:pPr>
            <a:r>
              <a:rPr lang="en-US" dirty="0"/>
              <a:t>7</a:t>
            </a:r>
            <a:r>
              <a:rPr lang="en-US" dirty="0" smtClean="0"/>
              <a:t> of 10 wells are posted in WRONG </a:t>
            </a:r>
            <a:r>
              <a:rPr lang="en-US" dirty="0" smtClean="0"/>
              <a:t>locations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1934106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3 WHY </a:t>
            </a:r>
            <a:r>
              <a:rPr lang="en-US" u="sng" dirty="0">
                <a:solidFill>
                  <a:srgbClr val="C00000"/>
                </a:solidFill>
              </a:rPr>
              <a:t>IS EP </a:t>
            </a:r>
            <a:r>
              <a:rPr lang="en-US" u="sng" dirty="0" smtClean="0">
                <a:solidFill>
                  <a:srgbClr val="C00000"/>
                </a:solidFill>
              </a:rPr>
              <a:t>APPLICAION </a:t>
            </a:r>
            <a:r>
              <a:rPr lang="en-US" u="sng" dirty="0">
                <a:solidFill>
                  <a:srgbClr val="C00000"/>
                </a:solidFill>
              </a:rPr>
              <a:t>WRONG</a:t>
            </a:r>
            <a:endParaRPr lang="en-US" dirty="0"/>
          </a:p>
        </p:txBody>
      </p:sp>
      <p:sp>
        <p:nvSpPr>
          <p:cNvPr id="3" name="Content Placeholder 2"/>
          <p:cNvSpPr>
            <a:spLocks noGrp="1"/>
          </p:cNvSpPr>
          <p:nvPr>
            <p:ph idx="1"/>
          </p:nvPr>
        </p:nvSpPr>
        <p:spPr>
          <a:xfrm>
            <a:off x="533400" y="1524000"/>
            <a:ext cx="8229600" cy="4525963"/>
          </a:xfrm>
        </p:spPr>
        <p:txBody>
          <a:bodyPr>
            <a:normAutofit fontScale="40000" lnSpcReduction="20000"/>
          </a:bodyPr>
          <a:lstStyle/>
          <a:p>
            <a:pPr marL="0" indent="0">
              <a:buNone/>
            </a:pPr>
            <a:r>
              <a:rPr lang="en-US" sz="5800" dirty="0" smtClean="0"/>
              <a:t>Notice of Demand (NOD) to BGCD re Rule 8.7B</a:t>
            </a:r>
          </a:p>
          <a:p>
            <a:pPr marL="0" indent="0">
              <a:buNone/>
            </a:pPr>
            <a:r>
              <a:rPr lang="en-US" sz="5800" dirty="0"/>
              <a:t>	</a:t>
            </a:r>
            <a:r>
              <a:rPr lang="en-US" sz="5800" dirty="0" smtClean="0"/>
              <a:t>Demand due to drought conditions</a:t>
            </a:r>
          </a:p>
          <a:p>
            <a:pPr marL="0" indent="0">
              <a:buNone/>
            </a:pPr>
            <a:r>
              <a:rPr lang="en-US" sz="5800" dirty="0"/>
              <a:t>	</a:t>
            </a:r>
            <a:r>
              <a:rPr lang="en-US" sz="5800" dirty="0" smtClean="0"/>
              <a:t>Conditions acclaimed and proclaimed</a:t>
            </a:r>
          </a:p>
          <a:p>
            <a:pPr marL="0" indent="0">
              <a:buNone/>
            </a:pPr>
            <a:r>
              <a:rPr lang="en-US" sz="5800" dirty="0"/>
              <a:t>	</a:t>
            </a:r>
            <a:r>
              <a:rPr lang="en-US" sz="5800" dirty="0" smtClean="0"/>
              <a:t>Drought not likely to subside experts say</a:t>
            </a:r>
          </a:p>
          <a:p>
            <a:pPr marL="0" indent="0">
              <a:buNone/>
            </a:pPr>
            <a:r>
              <a:rPr lang="en-US" sz="5800" dirty="0"/>
              <a:t>	</a:t>
            </a:r>
            <a:r>
              <a:rPr lang="en-US" sz="5800" dirty="0" smtClean="0"/>
              <a:t>Drought will increase production… </a:t>
            </a:r>
          </a:p>
          <a:p>
            <a:pPr marL="0" indent="0">
              <a:buNone/>
            </a:pPr>
            <a:r>
              <a:rPr lang="en-US" sz="5800" dirty="0"/>
              <a:t>	I</a:t>
            </a:r>
            <a:r>
              <a:rPr lang="en-US" sz="5800" dirty="0" smtClean="0"/>
              <a:t>n Chico and Evangeline</a:t>
            </a:r>
          </a:p>
          <a:p>
            <a:pPr marL="0" indent="0">
              <a:buNone/>
            </a:pPr>
            <a:r>
              <a:rPr lang="en-US" sz="5800" dirty="0"/>
              <a:t>	</a:t>
            </a:r>
            <a:r>
              <a:rPr lang="en-US" sz="5800" dirty="0" smtClean="0"/>
              <a:t>Ergo </a:t>
            </a:r>
            <a:r>
              <a:rPr lang="en-US" sz="5800" dirty="0" smtClean="0"/>
              <a:t>drought </a:t>
            </a:r>
            <a:r>
              <a:rPr lang="en-US" sz="5800" dirty="0" smtClean="0"/>
              <a:t>does have an affect on….</a:t>
            </a:r>
          </a:p>
          <a:p>
            <a:pPr marL="0" indent="0">
              <a:buNone/>
            </a:pPr>
            <a:r>
              <a:rPr lang="en-US" sz="5800" dirty="0"/>
              <a:t>	</a:t>
            </a:r>
            <a:r>
              <a:rPr lang="en-US" sz="5800" dirty="0" smtClean="0"/>
              <a:t>All aquifers that are being used for production </a:t>
            </a:r>
          </a:p>
          <a:p>
            <a:pPr marL="0" indent="0">
              <a:buNone/>
            </a:pPr>
            <a:r>
              <a:rPr lang="en-US" sz="5800" dirty="0" smtClean="0"/>
              <a:t>The people </a:t>
            </a:r>
            <a:r>
              <a:rPr lang="en-US" sz="5800" u="sng" dirty="0" smtClean="0"/>
              <a:t>must demand</a:t>
            </a:r>
            <a:r>
              <a:rPr lang="en-US" sz="5800" dirty="0" smtClean="0"/>
              <a:t> that Rule 8.7B be enforced.</a:t>
            </a:r>
          </a:p>
          <a:p>
            <a:pPr marL="0" indent="0">
              <a:buNone/>
            </a:pPr>
            <a:endParaRPr lang="en-US" dirty="0" smtClean="0"/>
          </a:p>
          <a:p>
            <a:pPr marL="0" indent="0">
              <a:buNone/>
            </a:pPr>
            <a:r>
              <a:rPr lang="en-US" dirty="0"/>
              <a:t>	</a:t>
            </a:r>
            <a:endParaRPr lang="en-US" dirty="0" smtClean="0"/>
          </a:p>
          <a:p>
            <a:pPr marL="0" indent="0">
              <a:buNone/>
            </a:pPr>
            <a:r>
              <a:rPr lang="en-US" dirty="0"/>
              <a:t>	</a:t>
            </a:r>
            <a:endParaRPr lang="en-US" dirty="0" smtClean="0"/>
          </a:p>
          <a:p>
            <a:pPr marL="0" indent="0">
              <a:buNone/>
            </a:pPr>
            <a:r>
              <a:rPr lang="en-US" dirty="0"/>
              <a:t>	</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2910442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C00000"/>
                </a:solidFill>
              </a:rPr>
              <a:t>4.  WHY </a:t>
            </a:r>
            <a:r>
              <a:rPr lang="en-US" u="sng" dirty="0">
                <a:solidFill>
                  <a:srgbClr val="C00000"/>
                </a:solidFill>
              </a:rPr>
              <a:t>IS EP </a:t>
            </a:r>
            <a:r>
              <a:rPr lang="en-US" u="sng" dirty="0" smtClean="0">
                <a:solidFill>
                  <a:srgbClr val="C00000"/>
                </a:solidFill>
              </a:rPr>
              <a:t>APPLICAION </a:t>
            </a:r>
            <a:r>
              <a:rPr lang="en-US" u="sng" dirty="0">
                <a:solidFill>
                  <a:srgbClr val="C00000"/>
                </a:solidFill>
              </a:rPr>
              <a:t>WRONG</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smtClean="0"/>
              <a:t>Evangeline and deeper aquifers:</a:t>
            </a:r>
          </a:p>
          <a:p>
            <a:pPr marL="0" indent="0">
              <a:buNone/>
            </a:pPr>
            <a:r>
              <a:rPr lang="en-US" dirty="0"/>
              <a:t>	</a:t>
            </a:r>
            <a:r>
              <a:rPr lang="en-US" dirty="0" smtClean="0"/>
              <a:t>Not qualified or quantified. </a:t>
            </a:r>
          </a:p>
          <a:p>
            <a:pPr marL="0" indent="0">
              <a:buNone/>
            </a:pPr>
            <a:r>
              <a:rPr lang="en-US" dirty="0"/>
              <a:t>	</a:t>
            </a:r>
            <a:r>
              <a:rPr lang="en-US" dirty="0" smtClean="0"/>
              <a:t>Quality and inventory must be assessed</a:t>
            </a:r>
          </a:p>
          <a:p>
            <a:r>
              <a:rPr lang="en-US" dirty="0" smtClean="0"/>
              <a:t>Science largely absent from info meetings.</a:t>
            </a:r>
          </a:p>
          <a:p>
            <a:pPr marL="0" indent="0">
              <a:buNone/>
            </a:pPr>
            <a:r>
              <a:rPr lang="en-US" dirty="0"/>
              <a:t>	</a:t>
            </a:r>
            <a:r>
              <a:rPr lang="en-US" dirty="0" smtClean="0"/>
              <a:t>Paper study not sufficient</a:t>
            </a:r>
          </a:p>
          <a:p>
            <a:pPr marL="0" indent="0">
              <a:buNone/>
            </a:pPr>
            <a:r>
              <a:rPr lang="en-US" dirty="0"/>
              <a:t>	</a:t>
            </a:r>
            <a:r>
              <a:rPr lang="en-US" dirty="0" smtClean="0"/>
              <a:t>Modeling subject to question.</a:t>
            </a:r>
          </a:p>
          <a:p>
            <a:pPr marL="0" indent="0">
              <a:buNone/>
            </a:pPr>
            <a:r>
              <a:rPr lang="en-US" dirty="0"/>
              <a:t>	</a:t>
            </a:r>
            <a:r>
              <a:rPr lang="en-US" dirty="0" smtClean="0"/>
              <a:t>	Algorithm and input data……</a:t>
            </a:r>
          </a:p>
          <a:p>
            <a:pPr marL="0" indent="0">
              <a:buNone/>
            </a:pPr>
            <a:r>
              <a:rPr lang="en-US" dirty="0"/>
              <a:t>	</a:t>
            </a:r>
            <a:r>
              <a:rPr lang="en-US" dirty="0" smtClean="0"/>
              <a:t>	Need to be audited and identified</a:t>
            </a:r>
          </a:p>
          <a:p>
            <a:pPr marL="0" indent="0">
              <a:buNone/>
            </a:pPr>
            <a:r>
              <a:rPr lang="en-US" dirty="0" smtClean="0"/>
              <a:t>Water inventory based on </a:t>
            </a:r>
            <a:r>
              <a:rPr lang="en-US" dirty="0" smtClean="0"/>
              <a:t>measurements</a:t>
            </a:r>
            <a:r>
              <a:rPr lang="en-US" dirty="0" smtClean="0"/>
              <a:t>?</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3674220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382000" cy="5486400"/>
          </a:xfrm>
        </p:spPr>
        <p:txBody>
          <a:bodyPr>
            <a:normAutofit/>
          </a:bodyPr>
          <a:lstStyle/>
          <a:p>
            <a:pPr algn="l"/>
            <a:r>
              <a:rPr lang="en-US" sz="3600" dirty="0" smtClean="0"/>
              <a:t>Can Austin and Waller County aquifers (Primarily the Evangeline) supply large volumes of fresh water to third parties?</a:t>
            </a:r>
            <a:br>
              <a:rPr lang="en-US" sz="3600" dirty="0" smtClean="0"/>
            </a:br>
            <a:r>
              <a:rPr lang="en-US" sz="3600" dirty="0"/>
              <a:t/>
            </a:r>
            <a:br>
              <a:rPr lang="en-US" sz="3600" dirty="0"/>
            </a:br>
            <a:r>
              <a:rPr lang="en-US" sz="3600" dirty="0" smtClean="0"/>
              <a:t>N0.  At least not without causing damage to the primary   Reservoirs</a:t>
            </a:r>
            <a:endParaRPr lang="en-US" sz="36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1196078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5.  WHY IS EP APPLICAION WRONG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Recent study of Computer modeling yielded:</a:t>
            </a:r>
          </a:p>
          <a:p>
            <a:pPr marL="0" indent="0">
              <a:buNone/>
            </a:pPr>
            <a:r>
              <a:rPr lang="en-US" dirty="0"/>
              <a:t>	</a:t>
            </a:r>
            <a:r>
              <a:rPr lang="en-US" dirty="0" smtClean="0"/>
              <a:t>1.  When it comes to GAM’s and DFC’s…</a:t>
            </a:r>
          </a:p>
          <a:p>
            <a:pPr marL="0" indent="0">
              <a:buNone/>
            </a:pPr>
            <a:r>
              <a:rPr lang="en-US" dirty="0"/>
              <a:t>	</a:t>
            </a:r>
            <a:r>
              <a:rPr lang="en-US" dirty="0" smtClean="0"/>
              <a:t>     It is what is available and is developing</a:t>
            </a:r>
          </a:p>
          <a:p>
            <a:pPr marL="0" indent="0">
              <a:buNone/>
            </a:pPr>
            <a:r>
              <a:rPr lang="en-US" dirty="0"/>
              <a:t>	</a:t>
            </a:r>
            <a:r>
              <a:rPr lang="en-US" dirty="0" smtClean="0"/>
              <a:t>2.  Consider the distinct possibility that…..</a:t>
            </a:r>
          </a:p>
          <a:p>
            <a:pPr marL="0" indent="0">
              <a:buNone/>
            </a:pPr>
            <a:r>
              <a:rPr lang="en-US" dirty="0" smtClean="0"/>
              <a:t>		Computer models produce:</a:t>
            </a:r>
          </a:p>
          <a:p>
            <a:pPr marL="0" indent="0">
              <a:buNone/>
            </a:pPr>
            <a:r>
              <a:rPr lang="en-US" dirty="0"/>
              <a:t>	</a:t>
            </a:r>
            <a:r>
              <a:rPr lang="en-US" dirty="0" smtClean="0"/>
              <a:t>		GIGO (garbage in garbage out)</a:t>
            </a:r>
          </a:p>
          <a:p>
            <a:pPr marL="0" indent="0">
              <a:buNone/>
            </a:pPr>
            <a:r>
              <a:rPr lang="en-US" dirty="0"/>
              <a:t>	</a:t>
            </a:r>
            <a:r>
              <a:rPr lang="en-US" dirty="0" smtClean="0"/>
              <a:t>		SWAG (Scientific Wild … Guess)</a:t>
            </a:r>
          </a:p>
          <a:p>
            <a:r>
              <a:rPr lang="en-US" dirty="0" smtClean="0"/>
              <a:t>TBV (Trust But Verify) must be the minimum standard.</a:t>
            </a:r>
          </a:p>
          <a:p>
            <a:pPr marL="0" indent="0">
              <a:buNone/>
            </a:pPr>
            <a:r>
              <a:rPr lang="en-US" dirty="0" smtClean="0"/>
              <a:t>	This slide produced by the same person that……..</a:t>
            </a:r>
          </a:p>
          <a:p>
            <a:pPr marL="0" indent="0">
              <a:buNone/>
            </a:pPr>
            <a:r>
              <a:rPr lang="en-US" dirty="0" smtClean="0"/>
              <a:t>	produced the following slide.</a:t>
            </a:r>
          </a:p>
          <a:p>
            <a:pPr marL="0" indent="0">
              <a:buNone/>
            </a:pPr>
            <a:r>
              <a:rPr lang="en-US" dirty="0"/>
              <a:t>	</a:t>
            </a:r>
            <a:r>
              <a:rPr lang="en-US" dirty="0" smtClean="0"/>
              <a:t>		</a:t>
            </a:r>
          </a:p>
          <a:p>
            <a:pPr marL="0" indent="0">
              <a:buNone/>
            </a:pPr>
            <a:r>
              <a:rPr lang="en-US"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3049439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76102" y="-1407691"/>
            <a:ext cx="6732387" cy="9494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4284635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Issues To Be covered At Next Opportunity</a:t>
            </a:r>
            <a:endParaRPr lang="en-US" dirty="0"/>
          </a:p>
        </p:txBody>
      </p:sp>
      <p:sp>
        <p:nvSpPr>
          <p:cNvPr id="3" name="Content Placeholder 2"/>
          <p:cNvSpPr>
            <a:spLocks noGrp="1"/>
          </p:cNvSpPr>
          <p:nvPr>
            <p:ph idx="1"/>
          </p:nvPr>
        </p:nvSpPr>
        <p:spPr/>
        <p:txBody>
          <a:bodyPr>
            <a:normAutofit/>
          </a:bodyPr>
          <a:lstStyle/>
          <a:p>
            <a:r>
              <a:rPr lang="en-US" dirty="0" smtClean="0"/>
              <a:t>Subsidence </a:t>
            </a:r>
          </a:p>
          <a:p>
            <a:r>
              <a:rPr lang="en-US" dirty="0" smtClean="0"/>
              <a:t>Austin and Waller County Water Inventory</a:t>
            </a:r>
          </a:p>
          <a:p>
            <a:r>
              <a:rPr lang="en-US" dirty="0" smtClean="0"/>
              <a:t>Austin and Waller County Production</a:t>
            </a:r>
          </a:p>
          <a:p>
            <a:r>
              <a:rPr lang="en-US" dirty="0" smtClean="0"/>
              <a:t>Water Marketers</a:t>
            </a:r>
          </a:p>
          <a:p>
            <a:r>
              <a:rPr lang="en-US" dirty="0" smtClean="0"/>
              <a:t>Developers</a:t>
            </a:r>
          </a:p>
          <a:p>
            <a:r>
              <a:rPr lang="en-US" dirty="0" smtClean="0"/>
              <a:t>Other Stakeholders</a:t>
            </a:r>
          </a:p>
          <a:p>
            <a:r>
              <a:rPr lang="en-US" dirty="0" smtClean="0"/>
              <a:t>Funding from State and/or Federal Govt.</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1371808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3687762"/>
          </a:xfrm>
        </p:spPr>
        <p:txBody>
          <a:bodyPr>
            <a:normAutofit fontScale="90000"/>
          </a:bodyPr>
          <a:lstStyle/>
          <a:p>
            <a:r>
              <a:rPr lang="en-US" dirty="0" smtClean="0">
                <a:solidFill>
                  <a:srgbClr val="C00000"/>
                </a:solidFill>
              </a:rPr>
              <a:t>We at CCTWR Wish to Thank</a:t>
            </a:r>
            <a:br>
              <a:rPr lang="en-US" dirty="0" smtClean="0">
                <a:solidFill>
                  <a:srgbClr val="C00000"/>
                </a:solidFill>
              </a:rPr>
            </a:br>
            <a:r>
              <a:rPr lang="en-US" dirty="0" smtClean="0">
                <a:solidFill>
                  <a:srgbClr val="C00000"/>
                </a:solidFill>
              </a:rPr>
              <a:t>The Concerned Citizens</a:t>
            </a:r>
            <a:br>
              <a:rPr lang="en-US" dirty="0" smtClean="0">
                <a:solidFill>
                  <a:srgbClr val="C00000"/>
                </a:solidFill>
              </a:rPr>
            </a:br>
            <a:r>
              <a:rPr lang="en-US" dirty="0" smtClean="0">
                <a:solidFill>
                  <a:srgbClr val="C00000"/>
                </a:solidFill>
              </a:rPr>
              <a:t>Bluebonnet Groundwater</a:t>
            </a:r>
            <a:br>
              <a:rPr lang="en-US" dirty="0" smtClean="0">
                <a:solidFill>
                  <a:srgbClr val="C00000"/>
                </a:solidFill>
              </a:rPr>
            </a:br>
            <a:r>
              <a:rPr lang="en-US" dirty="0" smtClean="0">
                <a:solidFill>
                  <a:srgbClr val="C00000"/>
                </a:solidFill>
              </a:rPr>
              <a:t>And Austin County </a:t>
            </a:r>
            <a:br>
              <a:rPr lang="en-US" dirty="0" smtClean="0">
                <a:solidFill>
                  <a:srgbClr val="C00000"/>
                </a:solidFill>
              </a:rPr>
            </a:br>
            <a:r>
              <a:rPr lang="en-US" dirty="0" smtClean="0">
                <a:solidFill>
                  <a:srgbClr val="C00000"/>
                </a:solidFill>
              </a:rPr>
              <a:t>For the opportunity to present</a:t>
            </a:r>
            <a:br>
              <a:rPr lang="en-US" dirty="0" smtClean="0">
                <a:solidFill>
                  <a:srgbClr val="C00000"/>
                </a:solidFill>
              </a:rPr>
            </a:br>
            <a:r>
              <a:rPr lang="en-US" dirty="0" smtClean="0">
                <a:solidFill>
                  <a:srgbClr val="C00000"/>
                </a:solidFill>
              </a:rPr>
              <a:t>and the sharing of your time.</a:t>
            </a:r>
            <a:endParaRPr lang="en-US" dirty="0">
              <a:solidFill>
                <a:srgbClr val="C00000"/>
              </a:solidFill>
            </a:endParaRPr>
          </a:p>
        </p:txBody>
      </p:sp>
      <p:sp>
        <p:nvSpPr>
          <p:cNvPr id="3" name="Content Placeholder 2"/>
          <p:cNvSpPr>
            <a:spLocks noGrp="1"/>
          </p:cNvSpPr>
          <p:nvPr>
            <p:ph idx="1"/>
          </p:nvPr>
        </p:nvSpPr>
        <p:spPr>
          <a:xfrm>
            <a:off x="533400" y="4495800"/>
            <a:ext cx="8229600" cy="1981200"/>
          </a:xfrm>
        </p:spPr>
        <p:txBody>
          <a:bodyPr>
            <a:normAutofit/>
          </a:bodyPr>
          <a:lstStyle/>
          <a:p>
            <a:pPr marL="0" indent="0" algn="ctr">
              <a:buNone/>
            </a:pPr>
            <a:r>
              <a:rPr lang="en-US" sz="2400" dirty="0" smtClean="0">
                <a:solidFill>
                  <a:srgbClr val="002060"/>
                </a:solidFill>
              </a:rPr>
              <a:t>Concerned Citizens for Texas Water Resources LPC</a:t>
            </a:r>
          </a:p>
          <a:p>
            <a:pPr marL="0" indent="0" algn="ctr">
              <a:buNone/>
            </a:pPr>
            <a:r>
              <a:rPr lang="en-US" sz="2400" dirty="0" smtClean="0">
                <a:solidFill>
                  <a:srgbClr val="002060"/>
                </a:solidFill>
              </a:rPr>
              <a:t>cctwr.org</a:t>
            </a:r>
          </a:p>
          <a:p>
            <a:pPr marL="0" indent="0" algn="ctr">
              <a:buNone/>
            </a:pPr>
            <a:r>
              <a:rPr lang="en-US" sz="2400" dirty="0" smtClean="0">
                <a:solidFill>
                  <a:srgbClr val="002060"/>
                </a:solidFill>
              </a:rPr>
              <a:t>713 444 5315</a:t>
            </a:r>
          </a:p>
          <a:p>
            <a:pPr marL="0" indent="0" algn="ctr">
              <a:buNone/>
            </a:pPr>
            <a:r>
              <a:rPr lang="en-US" sz="2400" dirty="0" smtClean="0">
                <a:solidFill>
                  <a:srgbClr val="002060"/>
                </a:solidFill>
              </a:rPr>
              <a:t>Contact us for updates of water issues across Texas</a:t>
            </a:r>
            <a:endParaRPr lang="en-US" sz="2400"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3980304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563519"/>
            <a:ext cx="7722092" cy="1692183"/>
          </a:xfrm>
        </p:spPr>
        <p:txBody>
          <a:bodyPr>
            <a:normAutofit fontScale="90000"/>
          </a:bodyPr>
          <a:lstStyle/>
          <a:p>
            <a:pPr algn="l"/>
            <a:r>
              <a:rPr lang="en-US" sz="3600" dirty="0"/>
              <a:t/>
            </a:r>
            <a:br>
              <a:rPr lang="en-US" sz="3600" dirty="0"/>
            </a:br>
            <a:r>
              <a:rPr lang="en-US" sz="2700" dirty="0" smtClean="0"/>
              <a:t>Over View of the impact of the proposed </a:t>
            </a:r>
            <a:r>
              <a:rPr lang="en-US" sz="2700" dirty="0"/>
              <a:t>h</a:t>
            </a:r>
            <a:r>
              <a:rPr lang="en-US" sz="2700" dirty="0" smtClean="0"/>
              <a:t>igh rate extraction of reservoir waters from Austin and Waller Counties</a:t>
            </a:r>
            <a:r>
              <a:rPr lang="en-US" sz="3600" dirty="0" smtClean="0"/>
              <a:t/>
            </a:r>
            <a:br>
              <a:rPr lang="en-US" sz="3600" dirty="0" smtClean="0"/>
            </a:br>
            <a:r>
              <a:rPr lang="en-US" sz="3600" dirty="0"/>
              <a:t/>
            </a:r>
            <a:br>
              <a:rPr lang="en-US" sz="3600" dirty="0"/>
            </a:b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22757" y="-533586"/>
            <a:ext cx="5297277" cy="689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43800" y="533400"/>
            <a:ext cx="1447800" cy="3323987"/>
          </a:xfrm>
          <a:prstGeom prst="rect">
            <a:avLst/>
          </a:prstGeom>
          <a:noFill/>
        </p:spPr>
        <p:txBody>
          <a:bodyPr wrap="square" rtlCol="0">
            <a:spAutoFit/>
          </a:bodyPr>
          <a:lstStyle/>
          <a:p>
            <a:r>
              <a:rPr lang="en-US" sz="2400" dirty="0"/>
              <a:t>Currently We have a self sustaining reservoir IF it is </a:t>
            </a:r>
            <a:r>
              <a:rPr lang="en-US" sz="2400" dirty="0" smtClean="0"/>
              <a:t>not </a:t>
            </a:r>
            <a:r>
              <a:rPr lang="en-US" sz="2400" dirty="0"/>
              <a:t>over </a:t>
            </a:r>
            <a:r>
              <a:rPr lang="en-US" sz="2400" dirty="0" smtClean="0"/>
              <a:t>pumped</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07285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382000" cy="5486400"/>
          </a:xfrm>
        </p:spPr>
        <p:txBody>
          <a:bodyPr>
            <a:normAutofit/>
          </a:bodyPr>
          <a:lstStyle/>
          <a:p>
            <a:r>
              <a:rPr lang="en-US" sz="2800" dirty="0" smtClean="0"/>
              <a:t>USGS used 113 wells.</a:t>
            </a:r>
            <a:br>
              <a:rPr lang="en-US" sz="2800" dirty="0" smtClean="0"/>
            </a:br>
            <a:r>
              <a:rPr lang="en-US" sz="2800" dirty="0" smtClean="0"/>
              <a:t>Evangeline Aquifer was the most heavily pumped reservoir</a:t>
            </a:r>
            <a:br>
              <a:rPr lang="en-US" sz="2800" dirty="0" smtClean="0"/>
            </a:br>
            <a:r>
              <a:rPr lang="en-US" sz="2800" dirty="0" smtClean="0"/>
              <a:t>    Evangeline composed of a thick sequence of sands and clays which </a:t>
            </a:r>
            <a:r>
              <a:rPr lang="en-US" sz="2800" dirty="0" smtClean="0"/>
              <a:t>interfinger</a:t>
            </a:r>
            <a:r>
              <a:rPr lang="en-US" sz="2800" dirty="0" smtClean="0"/>
              <a:t> and pinch out over short distances</a:t>
            </a:r>
            <a:br>
              <a:rPr lang="en-US" sz="2800" dirty="0" smtClean="0"/>
            </a:br>
            <a:r>
              <a:rPr lang="en-US" sz="2800" dirty="0" smtClean="0"/>
              <a:t>Rainwater furnishes most of the recharge </a:t>
            </a:r>
            <a:br>
              <a:rPr lang="en-US" sz="2800" dirty="0" smtClean="0"/>
            </a:br>
            <a:r>
              <a:rPr lang="en-US" sz="2800" dirty="0"/>
              <a:t/>
            </a:r>
            <a:br>
              <a:rPr lang="en-US" sz="2800" dirty="0"/>
            </a:b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3026621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457200" y="5703712"/>
            <a:ext cx="8429976" cy="990600"/>
          </a:xfrm>
        </p:spPr>
        <p:txBody>
          <a:bodyPr>
            <a:normAutofit fontScale="90000"/>
          </a:bodyPr>
          <a:lstStyle/>
          <a:p>
            <a:r>
              <a:rPr lang="en-US" sz="2800" dirty="0" smtClean="0"/>
              <a:t/>
            </a:r>
            <a:br>
              <a:rPr lang="en-US" sz="2800" dirty="0" smtClean="0"/>
            </a:br>
            <a:r>
              <a:rPr lang="en-US" sz="2800" dirty="0" smtClean="0"/>
              <a:t/>
            </a:r>
            <a:br>
              <a:rPr lang="en-US" sz="2800" dirty="0" smtClean="0"/>
            </a:br>
            <a:r>
              <a:rPr lang="en-US" sz="2800" u="sng" dirty="0" smtClean="0"/>
              <a:t>82-85% of this water was used for rice irrigation</a:t>
            </a:r>
            <a:br>
              <a:rPr lang="en-US" sz="2800" u="sng" dirty="0" smtClean="0"/>
            </a:br>
            <a:r>
              <a:rPr lang="en-US" sz="2800" u="sng" dirty="0"/>
              <a:t/>
            </a:r>
            <a:br>
              <a:rPr lang="en-US" sz="2800" u="sng" dirty="0"/>
            </a:br>
            <a:endParaRPr lang="en-US" sz="2800" u="sng"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929700" y="-472500"/>
            <a:ext cx="5257800" cy="6812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7400" y="2362200"/>
            <a:ext cx="2590800" cy="1754326"/>
          </a:xfrm>
          <a:prstGeom prst="rect">
            <a:avLst/>
          </a:prstGeom>
          <a:noFill/>
        </p:spPr>
        <p:txBody>
          <a:bodyPr wrap="square" rtlCol="0">
            <a:spAutoFit/>
          </a:bodyPr>
          <a:lstStyle/>
          <a:p>
            <a:r>
              <a:rPr lang="en-US" dirty="0"/>
              <a:t>Total </a:t>
            </a:r>
            <a:r>
              <a:rPr lang="en-US" dirty="0" smtClean="0"/>
              <a:t>pumpage</a:t>
            </a:r>
            <a:r>
              <a:rPr lang="en-US" dirty="0" smtClean="0"/>
              <a:t> </a:t>
            </a:r>
            <a:r>
              <a:rPr lang="en-US" dirty="0"/>
              <a:t>of ground water in 1965 was 42million gallons per day in Waller </a:t>
            </a:r>
            <a:r>
              <a:rPr lang="en-US" dirty="0" smtClean="0"/>
              <a:t>County, and </a:t>
            </a:r>
            <a:r>
              <a:rPr lang="en-US" dirty="0"/>
              <a:t>8.9 million gallons per day in Austin </a:t>
            </a:r>
            <a:r>
              <a:rPr lang="en-US" dirty="0" smtClean="0"/>
              <a:t>County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1513768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3873" y="381000"/>
            <a:ext cx="2971800" cy="3505200"/>
          </a:xfrm>
        </p:spPr>
        <p:txBody>
          <a:bodyPr>
            <a:normAutofit fontScale="90000"/>
          </a:bodyPr>
          <a:lstStyle/>
          <a:p>
            <a:r>
              <a:rPr lang="en-US" sz="2800" dirty="0" smtClean="0"/>
              <a:t>Historically Waller County was the largest producer.  Water levels had fallen by 20 feet in 10 years in southern </a:t>
            </a:r>
            <a:r>
              <a:rPr lang="en-US" sz="2800" dirty="0" smtClean="0"/>
              <a:t>Waller </a:t>
            </a:r>
            <a:r>
              <a:rPr lang="en-US" sz="2800" dirty="0" smtClean="0"/>
              <a:t>county.  </a:t>
            </a:r>
            <a:br>
              <a:rPr lang="en-US" sz="2800" dirty="0" smtClean="0"/>
            </a:br>
            <a:r>
              <a:rPr lang="en-US" sz="2800" u="sng" dirty="0" smtClean="0"/>
              <a:t/>
            </a:r>
            <a:br>
              <a:rPr lang="en-US" sz="2800" u="sng" dirty="0" smtClean="0"/>
            </a:br>
            <a:endParaRPr lang="en-US" sz="2800" u="sng" dirty="0"/>
          </a:p>
        </p:txBody>
      </p:sp>
      <p:sp>
        <p:nvSpPr>
          <p:cNvPr id="3" name="TextBox 2"/>
          <p:cNvSpPr txBox="1"/>
          <p:nvPr/>
        </p:nvSpPr>
        <p:spPr>
          <a:xfrm>
            <a:off x="976829" y="5943600"/>
            <a:ext cx="7848600" cy="646331"/>
          </a:xfrm>
          <a:prstGeom prst="rect">
            <a:avLst/>
          </a:prstGeom>
          <a:noFill/>
        </p:spPr>
        <p:txBody>
          <a:bodyPr wrap="square" rtlCol="0">
            <a:spAutoFit/>
          </a:bodyPr>
          <a:lstStyle/>
          <a:p>
            <a:r>
              <a:rPr lang="en-US" dirty="0"/>
              <a:t> </a:t>
            </a:r>
            <a:r>
              <a:rPr lang="en-US" u="sng" dirty="0"/>
              <a:t>USGS study was likely </a:t>
            </a:r>
            <a:r>
              <a:rPr lang="en-US" u="sng" dirty="0" smtClean="0"/>
              <a:t>undertaken </a:t>
            </a:r>
            <a:r>
              <a:rPr lang="en-US" u="sng" dirty="0"/>
              <a:t>to evaluate </a:t>
            </a:r>
            <a:r>
              <a:rPr lang="en-US" u="sng" dirty="0" smtClean="0"/>
              <a:t>long-term </a:t>
            </a:r>
            <a:r>
              <a:rPr lang="en-US" u="sng" dirty="0"/>
              <a:t>viability of the these  counties.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40" y="-1"/>
            <a:ext cx="5536860" cy="5763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487418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2" y="5486400"/>
            <a:ext cx="8610600" cy="1219199"/>
          </a:xfrm>
        </p:spPr>
        <p:txBody>
          <a:bodyPr>
            <a:normAutofit fontScale="62500" lnSpcReduction="20000"/>
          </a:bodyPr>
          <a:lstStyle/>
          <a:p>
            <a:pPr marL="0" indent="0">
              <a:buNone/>
            </a:pPr>
            <a:endParaRPr lang="en-US" dirty="0" smtClean="0"/>
          </a:p>
          <a:p>
            <a:pPr marL="0" indent="0">
              <a:buNone/>
            </a:pPr>
            <a:r>
              <a:rPr lang="en-US" dirty="0" smtClean="0"/>
              <a:t>The deeper lying Jasper has been identified as a potential backup source of water.  However there is a clear demarcation between fresh and saline water most likely caused by previous over pumping.</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936434" y="-450074"/>
            <a:ext cx="5347336" cy="693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3860166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382000" cy="5638800"/>
          </a:xfrm>
        </p:spPr>
        <p:txBody>
          <a:bodyPr>
            <a:normAutofit/>
          </a:bodyPr>
          <a:lstStyle/>
          <a:p>
            <a:r>
              <a:rPr lang="en-US" sz="2800" dirty="0" smtClean="0"/>
              <a:t>Main Points:  </a:t>
            </a:r>
            <a:br>
              <a:rPr lang="en-US" sz="2800" dirty="0" smtClean="0"/>
            </a:br>
            <a:r>
              <a:rPr lang="en-US" sz="2800" dirty="0" smtClean="0"/>
              <a:t>73 million acre feet are in the two counties. </a:t>
            </a:r>
            <a:r>
              <a:rPr lang="en-US" sz="2800" b="1" dirty="0" smtClean="0"/>
              <a:t>HOWEVER,</a:t>
            </a:r>
            <a:r>
              <a:rPr lang="en-US" sz="2800" dirty="0" smtClean="0"/>
              <a:t> only part of the water is available due to the poorer quality of lower, slightly saline aquifers.</a:t>
            </a:r>
            <a:br>
              <a:rPr lang="en-US" sz="2800" dirty="0" smtClean="0"/>
            </a:br>
            <a:r>
              <a:rPr lang="en-US" sz="2800" dirty="0" smtClean="0"/>
              <a:t/>
            </a:r>
            <a:br>
              <a:rPr lang="en-US" sz="2800" dirty="0" smtClean="0"/>
            </a:br>
            <a:r>
              <a:rPr lang="en-US" sz="2800" dirty="0" smtClean="0"/>
              <a:t>Evangeline has had damage caused by over pumping in the past, largely as a result of rice farming.</a:t>
            </a:r>
            <a:br>
              <a:rPr lang="en-US" sz="2800" dirty="0" smtClean="0"/>
            </a:br>
            <a:r>
              <a:rPr lang="en-US" sz="2800" dirty="0" smtClean="0"/>
              <a:t/>
            </a:r>
            <a:br>
              <a:rPr lang="en-US" sz="2800" dirty="0" smtClean="0"/>
            </a:br>
            <a:r>
              <a:rPr lang="en-US" sz="2800" dirty="0" smtClean="0"/>
              <a:t>Proposed  new volumes, especially without the ‘rest’ periods provided by perennial water off takes, will lead to saline incursions and reservoir damage.</a:t>
            </a:r>
            <a:br>
              <a:rPr lang="en-US" sz="2800" dirty="0" smtClean="0"/>
            </a:br>
            <a:r>
              <a:rPr lang="en-US" sz="2800" dirty="0" smtClean="0"/>
              <a:t>Figure 24 Follows</a:t>
            </a:r>
            <a:br>
              <a:rPr lang="en-US" sz="2800" dirty="0" smtClean="0"/>
            </a:br>
            <a:endParaRPr lang="en-US" sz="2800" u="sng"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1178809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TotalTime>
  <Words>487</Words>
  <Application>Microsoft Office PowerPoint</Application>
  <PresentationFormat>On-screen Show (4:3)</PresentationFormat>
  <Paragraphs>140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Concerned Citizens for Texas Water Resources </vt:lpstr>
      <vt:lpstr>Importance of  the 1968 Texas Water Development study for Austin and Waller Counties.    Is over use of our ground water resources about to be repeated again by Electro Purification?   </vt:lpstr>
      <vt:lpstr>Can Austin and Waller County aquifers (Primarily the Evangeline) supply large volumes of fresh water to third parties?  N0.  At least not without causing damage to the primary   Reservoirs</vt:lpstr>
      <vt:lpstr> Over View of the impact of the proposed high rate extraction of reservoir waters from Austin and Waller Counties  </vt:lpstr>
      <vt:lpstr>USGS used 113 wells. Evangeline Aquifer was the most heavily pumped reservoir     Evangeline composed of a thick sequence of sands and clays which interfinger and pinch out over short distances Rainwater furnishes most of the recharge   </vt:lpstr>
      <vt:lpstr>  82-85% of this water was used for rice irrigation  </vt:lpstr>
      <vt:lpstr>Historically Waller County was the largest producer.  Water levels had fallen by 20 feet in 10 years in southern Waller county.    </vt:lpstr>
      <vt:lpstr>PowerPoint Presentation</vt:lpstr>
      <vt:lpstr>Main Points:   73 million acre feet are in the two counties. HOWEVER, only part of the water is available due to the poorer quality of lower, slightly saline aquifers.  Evangeline has had damage caused by over pumping in the past, largely as a result of rice farming.  Proposed  new volumes, especially without the ‘rest’ periods provided by perennial water off takes, will lead to saline incursions and reservoir damage. Figure 24 Follows </vt:lpstr>
      <vt:lpstr>PowerPoint Presentation</vt:lpstr>
      <vt:lpstr> Leonard V. Moore Finishes  Hubert Yoist Starts</vt:lpstr>
      <vt:lpstr>Our Concerns are for the Citizens Hubert Yoist - Engineer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Hubert Yoist Finishes  Tom Sherman Starts</vt:lpstr>
      <vt:lpstr> Tom Sherman  3rd Presenter Geophysicist and Spokesperson for Concerned Citizens for Texas Water Resources    </vt:lpstr>
      <vt:lpstr>1.  WHY IS EP APPLICAION WRONG</vt:lpstr>
      <vt:lpstr>2,  WHY IS EP APPLICAION WRONG</vt:lpstr>
      <vt:lpstr>3 WHY IS EP APPLICAION WRONG</vt:lpstr>
      <vt:lpstr>4.  WHY IS EP APPLICAION WRONG</vt:lpstr>
      <vt:lpstr>5.  WHY IS EP APPLICAION WRONG</vt:lpstr>
      <vt:lpstr>PowerPoint Presentation</vt:lpstr>
      <vt:lpstr>Issues To Be covered At Next Opportunity</vt:lpstr>
      <vt:lpstr>We at CCTWR Wish to Thank The Concerned Citizens Bluebonnet Groundwater And Austin County  For the opportunity to present and the sharing of your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Hearing in Bellville</dc:title>
  <dc:creator>Tom</dc:creator>
  <cp:lastModifiedBy>Tom</cp:lastModifiedBy>
  <cp:revision>73</cp:revision>
  <cp:lastPrinted>2013-05-20T02:17:16Z</cp:lastPrinted>
  <dcterms:created xsi:type="dcterms:W3CDTF">2006-08-16T00:00:00Z</dcterms:created>
  <dcterms:modified xsi:type="dcterms:W3CDTF">2013-05-20T04:25:48Z</dcterms:modified>
</cp:coreProperties>
</file>